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6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494" autoAdjust="0"/>
    <p:restoredTop sz="77666" autoAdjust="0"/>
  </p:normalViewPr>
  <p:slideViewPr>
    <p:cSldViewPr snapToGrid="0">
      <p:cViewPr varScale="1">
        <p:scale>
          <a:sx n="57" d="100"/>
          <a:sy n="57" d="100"/>
        </p:scale>
        <p:origin x="46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2E852A-E9A2-472A-A114-BC24F5DC8BDE}" type="datetimeFigureOut">
              <a:rPr lang="en-US" smtClean="0"/>
              <a:t>12/22/2020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4335D8-D171-4062-9A89-89222E57ADC1}" type="slidenum">
              <a:rPr lang="en-US" smtClean="0"/>
              <a:t>‹#›</a:t>
            </a:fld>
            <a:endParaRPr lang="en-US"/>
          </a:p>
        </p:txBody>
      </p:sp>
    </p:spTree>
    <p:extLst>
      <p:ext uri="{BB962C8B-B14F-4D97-AF65-F5344CB8AC3E}">
        <p14:creationId xmlns:p14="http://schemas.microsoft.com/office/powerpoint/2010/main" val="487717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encoded protein is basically an enzyme acting as a catalyst in the exchange of guanine nucleotides on the translation elongation factor Tu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Perli</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et al 5108)</a:t>
            </a:r>
            <a:r>
              <a:rPr lang="en-US" dirty="0"/>
              <a:t>. </a:t>
            </a:r>
          </a:p>
          <a:p>
            <a:pPr marL="171450" indent="-171450">
              <a:buFont typeface="Arial" panose="020B0604020202020204" pitchFamily="34" charset="0"/>
              <a:buChar char="•"/>
            </a:pPr>
            <a:r>
              <a:rPr lang="en-US" dirty="0"/>
              <a:t>This occurs during elongation step of mitochondrial protein translation. </a:t>
            </a:r>
          </a:p>
          <a:p>
            <a:pPr marL="171450" indent="-171450">
              <a:buFont typeface="Arial" panose="020B0604020202020204" pitchFamily="34" charset="0"/>
              <a:buChar char="•"/>
            </a:pPr>
            <a:r>
              <a:rPr lang="en-US" dirty="0"/>
              <a:t>Another disease associated with TSFM is the combined oxidative phosphorylation deficiency 3.</a:t>
            </a:r>
          </a:p>
        </p:txBody>
      </p:sp>
      <p:sp>
        <p:nvSpPr>
          <p:cNvPr id="4" name="Slide Number Placeholder 3"/>
          <p:cNvSpPr>
            <a:spLocks noGrp="1"/>
          </p:cNvSpPr>
          <p:nvPr>
            <p:ph type="sldNum" sz="quarter" idx="5"/>
          </p:nvPr>
        </p:nvSpPr>
        <p:spPr/>
        <p:txBody>
          <a:bodyPr/>
          <a:lstStyle/>
          <a:p>
            <a:fld id="{6F4335D8-D171-4062-9A89-89222E57ADC1}" type="slidenum">
              <a:rPr lang="en-US" smtClean="0"/>
              <a:t>3</a:t>
            </a:fld>
            <a:endParaRPr lang="en-US"/>
          </a:p>
        </p:txBody>
      </p:sp>
    </p:spTree>
    <p:extLst>
      <p:ext uri="{BB962C8B-B14F-4D97-AF65-F5344CB8AC3E}">
        <p14:creationId xmlns:p14="http://schemas.microsoft.com/office/powerpoint/2010/main" val="315959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4</a:t>
            </a:fld>
            <a:endParaRPr lang="en-US"/>
          </a:p>
        </p:txBody>
      </p:sp>
    </p:spTree>
    <p:extLst>
      <p:ext uri="{BB962C8B-B14F-4D97-AF65-F5344CB8AC3E}">
        <p14:creationId xmlns:p14="http://schemas.microsoft.com/office/powerpoint/2010/main" val="1363538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eukaryotes, the redox reactions are usually catalyzed by a sequence of protein complexes. </a:t>
            </a:r>
          </a:p>
          <a:p>
            <a:pPr marL="171450" indent="-171450">
              <a:buFont typeface="Arial" panose="020B0604020202020204" pitchFamily="34" charset="0"/>
              <a:buChar char="•"/>
            </a:pPr>
            <a:r>
              <a:rPr lang="en-US" dirty="0"/>
              <a:t>The protein complexes are within the inner membrane of cell’s mitochondria.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the prokaryotes, the proteins are within the cell’s intermembrane space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(Weber et al 58)</a:t>
            </a:r>
            <a:r>
              <a:rPr lang="en-US" dirty="0"/>
              <a:t>. </a:t>
            </a:r>
          </a:p>
          <a:p>
            <a:pPr marL="171450" indent="-171450">
              <a:buFont typeface="Arial" panose="020B0604020202020204" pitchFamily="34" charset="0"/>
              <a:buChar char="•"/>
            </a:pPr>
            <a:r>
              <a:rPr lang="en-US" dirty="0"/>
              <a:t>When these sets of proteins are linked together, they form the electron transport chains used to transport protons across the inner mitochondrial membrane. </a:t>
            </a:r>
          </a:p>
          <a:p>
            <a:pPr marL="171450" indent="-171450">
              <a:buFont typeface="Arial" panose="020B0604020202020204" pitchFamily="34" charset="0"/>
              <a:buChar char="•"/>
            </a:pPr>
            <a:r>
              <a:rPr lang="en-US" dirty="0"/>
              <a:t>The oxidative phosphorylation is known to be a crucial metabolism that produces reactive oxygen species for example, hydrogen peroxide and superoxide. These are responsible for propagation of free radicals which damage cells, cause diseases and possible chances of aging</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(Weber et al 58)</a:t>
            </a:r>
            <a:r>
              <a:rPr lang="en-US" dirty="0"/>
              <a:t>. </a:t>
            </a:r>
          </a:p>
        </p:txBody>
      </p:sp>
      <p:sp>
        <p:nvSpPr>
          <p:cNvPr id="4" name="Slide Number Placeholder 3"/>
          <p:cNvSpPr>
            <a:spLocks noGrp="1"/>
          </p:cNvSpPr>
          <p:nvPr>
            <p:ph type="sldNum" sz="quarter" idx="5"/>
          </p:nvPr>
        </p:nvSpPr>
        <p:spPr/>
        <p:txBody>
          <a:bodyPr/>
          <a:lstStyle/>
          <a:p>
            <a:fld id="{6F4335D8-D171-4062-9A89-89222E57ADC1}" type="slidenum">
              <a:rPr lang="en-US" smtClean="0"/>
              <a:t>5</a:t>
            </a:fld>
            <a:endParaRPr lang="en-US"/>
          </a:p>
        </p:txBody>
      </p:sp>
    </p:spTree>
    <p:extLst>
      <p:ext uri="{BB962C8B-B14F-4D97-AF65-F5344CB8AC3E}">
        <p14:creationId xmlns:p14="http://schemas.microsoft.com/office/powerpoint/2010/main" val="1345404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Glycolysis, beta oxidation, and citric acid cycle help in the production of cofactor NADH.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is a coenzyme that is comprised of electrons with high transfer potential. The NADH removes electrons which are passed to oxygen. Then, they are passed through a sequence of enzymes. Each of these enzymes release small amounts of energy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(Weber et al 58)</a:t>
            </a:r>
            <a:r>
              <a:rPr lang="en-US" dirty="0"/>
              <a:t>. </a:t>
            </a:r>
          </a:p>
          <a:p>
            <a:pPr marL="171450" indent="-171450">
              <a:buFont typeface="Arial" panose="020B0604020202020204" pitchFamily="34" charset="0"/>
              <a:buChar char="•"/>
            </a:pPr>
            <a:r>
              <a:rPr lang="en-US" dirty="0"/>
              <a:t>The set of enzymes basically have complexes I through IV. It is then referred to as electron transport chain.</a:t>
            </a:r>
          </a:p>
          <a:p>
            <a:pPr marL="171450" indent="-171450">
              <a:buFont typeface="Arial" panose="020B0604020202020204" pitchFamily="34" charset="0"/>
              <a:buChar char="•"/>
            </a:pPr>
            <a:r>
              <a:rPr lang="en-US" dirty="0"/>
              <a:t>In eukaryotes, the enzymes found in the electron transport system use the energy that is released from oxygen by NADH. It pumps the protons past the inner membrane of the mitochondrion. </a:t>
            </a:r>
          </a:p>
          <a:p>
            <a:pPr marL="171450" indent="-171450">
              <a:buFont typeface="Arial" panose="020B0604020202020204" pitchFamily="34" charset="0"/>
              <a:buChar char="•"/>
            </a:pPr>
            <a:r>
              <a:rPr lang="en-US" dirty="0"/>
              <a:t>This process lead to building of protons in the intermembrane space. There is generation of an electrochemical gradient past the membrane. </a:t>
            </a:r>
          </a:p>
          <a:p>
            <a:pPr marL="171450" indent="-171450">
              <a:buFont typeface="Arial" panose="020B0604020202020204" pitchFamily="34" charset="0"/>
              <a:buChar char="•"/>
            </a:pPr>
            <a:r>
              <a:rPr lang="en-US" dirty="0"/>
              <a:t>The energy that is stored in this potential is usually used by ATP synthase and helps in the production of ATP.</a:t>
            </a:r>
          </a:p>
          <a:p>
            <a:endParaRPr lang="en-US" dirty="0"/>
          </a:p>
        </p:txBody>
      </p:sp>
      <p:sp>
        <p:nvSpPr>
          <p:cNvPr id="4" name="Slide Number Placeholder 3"/>
          <p:cNvSpPr>
            <a:spLocks noGrp="1"/>
          </p:cNvSpPr>
          <p:nvPr>
            <p:ph type="sldNum" sz="quarter" idx="5"/>
          </p:nvPr>
        </p:nvSpPr>
        <p:spPr/>
        <p:txBody>
          <a:bodyPr/>
          <a:lstStyle/>
          <a:p>
            <a:fld id="{6F4335D8-D171-4062-9A89-89222E57ADC1}" type="slidenum">
              <a:rPr lang="en-US" smtClean="0"/>
              <a:t>6</a:t>
            </a:fld>
            <a:endParaRPr lang="en-US"/>
          </a:p>
        </p:txBody>
      </p:sp>
    </p:spTree>
    <p:extLst>
      <p:ext uri="{BB962C8B-B14F-4D97-AF65-F5344CB8AC3E}">
        <p14:creationId xmlns:p14="http://schemas.microsoft.com/office/powerpoint/2010/main" val="413857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GFM1 gene gives instructions for the production of enzyme referred to as mitochondrial translation elongation factor G1. The enzyme is located in cell structures mitochondria.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mitochondrial translation elongation factor G1 responsible for the release of proteins from </a:t>
            </a:r>
            <a:r>
              <a:rPr lang="en-US" dirty="0" err="1"/>
              <a:t>mtDNA</a:t>
            </a:r>
            <a:r>
              <a:rPr lang="en-US" dirty="0"/>
              <a:t> genes in a process known as translation. The role of the enzyme in translation is to ensure there is a good coordination in the movement of </a:t>
            </a:r>
            <a:r>
              <a:rPr lang="en-US" dirty="0" err="1"/>
              <a:t>mtRNA</a:t>
            </a:r>
            <a:r>
              <a:rPr lang="en-US" dirty="0"/>
              <a:t> molecules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Perli</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et al 5108)</a:t>
            </a:r>
            <a:r>
              <a:rPr lang="en-US" dirty="0"/>
              <a:t>. </a:t>
            </a:r>
          </a:p>
          <a:p>
            <a:pPr marL="171450" indent="-171450">
              <a:buFont typeface="Arial" panose="020B0604020202020204" pitchFamily="34" charset="0"/>
              <a:buChar char="•"/>
            </a:pPr>
            <a:r>
              <a:rPr lang="en-US" dirty="0"/>
              <a:t>The genes on the </a:t>
            </a:r>
            <a:r>
              <a:rPr lang="en-US" dirty="0" err="1"/>
              <a:t>mtDNA</a:t>
            </a:r>
            <a:r>
              <a:rPr lang="en-US" dirty="0"/>
              <a:t> gives instructions to proteins which are involved in converting energy from food into form that cells can use also referred to as oxidative phosphorylation.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GFM1 gene mutation leads to a reduction of mitochondrial translation elongation factor G1 function and few mitochondrial proteins are produced during the oxidative phosphorylation process leading to a combined oxidative phosphorylation deficiency which affects organs with high energy demand like the heart, brain and liver</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(Weber et al 58)</a:t>
            </a:r>
            <a:r>
              <a:rPr lang="en-US" dirty="0"/>
              <a:t>. </a:t>
            </a:r>
          </a:p>
          <a:p>
            <a:pPr marL="171450" indent="-171450">
              <a:buFont typeface="Arial" panose="020B0604020202020204" pitchFamily="34" charset="0"/>
              <a:buChar char="•"/>
            </a:pPr>
            <a:r>
              <a:rPr lang="en-US" dirty="0"/>
              <a:t>With a shortage in energy supply in tissues of these organs, it results to death of cells leading to problems like liver failure, and neurological problems. </a:t>
            </a:r>
          </a:p>
        </p:txBody>
      </p:sp>
      <p:sp>
        <p:nvSpPr>
          <p:cNvPr id="4" name="Slide Number Placeholder 3"/>
          <p:cNvSpPr>
            <a:spLocks noGrp="1"/>
          </p:cNvSpPr>
          <p:nvPr>
            <p:ph type="sldNum" sz="quarter" idx="5"/>
          </p:nvPr>
        </p:nvSpPr>
        <p:spPr/>
        <p:txBody>
          <a:bodyPr/>
          <a:lstStyle/>
          <a:p>
            <a:fld id="{6F4335D8-D171-4062-9A89-89222E57ADC1}" type="slidenum">
              <a:rPr lang="en-US" smtClean="0"/>
              <a:t>7</a:t>
            </a:fld>
            <a:endParaRPr lang="en-US"/>
          </a:p>
        </p:txBody>
      </p:sp>
    </p:spTree>
    <p:extLst>
      <p:ext uri="{BB962C8B-B14F-4D97-AF65-F5344CB8AC3E}">
        <p14:creationId xmlns:p14="http://schemas.microsoft.com/office/powerpoint/2010/main" val="40449152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12/22/2020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12/22/2020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90EF-5C7D-4A57-9833-9427BC8C3907}"/>
              </a:ext>
            </a:extLst>
          </p:cNvPr>
          <p:cNvSpPr>
            <a:spLocks noGrp="1"/>
          </p:cNvSpPr>
          <p:nvPr>
            <p:ph type="ctrTitle"/>
          </p:nvPr>
        </p:nvSpPr>
        <p:spPr/>
        <p:txBody>
          <a:bodyPr/>
          <a:lstStyle/>
          <a:p>
            <a:r>
              <a:rPr lang="en-US" b="1" dirty="0"/>
              <a:t>TSFM GENE MUTATION</a:t>
            </a:r>
          </a:p>
        </p:txBody>
      </p:sp>
      <p:sp>
        <p:nvSpPr>
          <p:cNvPr id="3" name="Subtitle 2">
            <a:extLst>
              <a:ext uri="{FF2B5EF4-FFF2-40B4-BE49-F238E27FC236}">
                <a16:creationId xmlns:a16="http://schemas.microsoft.com/office/drawing/2014/main" id="{CF1F392D-92E3-41E9-AA0E-E0EBA9451474}"/>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75683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531E-34FF-4474-B6F1-F008B9A45AAB}"/>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4AD9FE9-5688-495B-8372-D87C94021DCF}"/>
              </a:ext>
            </a:extLst>
          </p:cNvPr>
          <p:cNvSpPr>
            <a:spLocks noGrp="1"/>
          </p:cNvSpPr>
          <p:nvPr>
            <p:ph sz="quarter" idx="13"/>
          </p:nvPr>
        </p:nvSpPr>
        <p:spPr/>
        <p:txBody>
          <a:bodyPr/>
          <a:lstStyle/>
          <a:p>
            <a:r>
              <a:rPr lang="en-US" dirty="0">
                <a:latin typeface="Century Gothic" panose="020B0502020202020204" pitchFamily="34" charset="0"/>
              </a:rPr>
              <a:t>Definition; </a:t>
            </a:r>
          </a:p>
          <a:p>
            <a:pPr lvl="1"/>
            <a:r>
              <a:rPr lang="en-US" dirty="0" err="1">
                <a:latin typeface="Century Gothic" panose="020B0502020202020204" pitchFamily="34" charset="0"/>
              </a:rPr>
              <a:t>tsfm</a:t>
            </a:r>
            <a:r>
              <a:rPr lang="en-US" dirty="0">
                <a:latin typeface="Century Gothic" panose="020B0502020202020204" pitchFamily="34" charset="0"/>
              </a:rPr>
              <a:t> </a:t>
            </a:r>
            <a:r>
              <a:rPr lang="en-US" cap="none" dirty="0">
                <a:latin typeface="Century Gothic" panose="020B0502020202020204" pitchFamily="34" charset="0"/>
              </a:rPr>
              <a:t>gene and TSFM gene mutation</a:t>
            </a:r>
          </a:p>
          <a:p>
            <a:r>
              <a:rPr lang="en-US" cap="none" dirty="0">
                <a:latin typeface="Century Gothic" panose="020B0502020202020204" pitchFamily="34" charset="0"/>
              </a:rPr>
              <a:t>Biochemistry </a:t>
            </a:r>
          </a:p>
          <a:p>
            <a:pPr lvl="1"/>
            <a:r>
              <a:rPr lang="en-US" cap="none" dirty="0">
                <a:latin typeface="Century Gothic" panose="020B0502020202020204" pitchFamily="34" charset="0"/>
              </a:rPr>
              <a:t>Oxidative phosphorylation</a:t>
            </a:r>
          </a:p>
          <a:p>
            <a:pPr lvl="1"/>
            <a:r>
              <a:rPr lang="en-US" cap="none" dirty="0">
                <a:latin typeface="Century Gothic" panose="020B0502020202020204" pitchFamily="34" charset="0"/>
              </a:rPr>
              <a:t>Lactic acidosis</a:t>
            </a:r>
          </a:p>
          <a:p>
            <a:pPr lvl="1"/>
            <a:r>
              <a:rPr lang="en-US" cap="none" dirty="0">
                <a:latin typeface="Century Gothic" panose="020B0502020202020204" pitchFamily="34" charset="0"/>
              </a:rPr>
              <a:t>Citric acid cycle</a:t>
            </a:r>
          </a:p>
          <a:p>
            <a:r>
              <a:rPr lang="en-US" cap="none" dirty="0">
                <a:latin typeface="Century Gothic" panose="020B0502020202020204" pitchFamily="34" charset="0"/>
              </a:rPr>
              <a:t>conclusion</a:t>
            </a:r>
          </a:p>
          <a:p>
            <a:endParaRPr lang="en-US" dirty="0">
              <a:latin typeface="Century Gothic" panose="020B0502020202020204" pitchFamily="34" charset="0"/>
            </a:endParaRPr>
          </a:p>
        </p:txBody>
      </p:sp>
    </p:spTree>
    <p:extLst>
      <p:ext uri="{BB962C8B-B14F-4D97-AF65-F5344CB8AC3E}">
        <p14:creationId xmlns:p14="http://schemas.microsoft.com/office/powerpoint/2010/main" val="1425831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2ADE9-207F-4A29-83C9-557579AE50AE}"/>
              </a:ext>
            </a:extLst>
          </p:cNvPr>
          <p:cNvSpPr>
            <a:spLocks noGrp="1"/>
          </p:cNvSpPr>
          <p:nvPr>
            <p:ph type="title"/>
          </p:nvPr>
        </p:nvSpPr>
        <p:spPr/>
        <p:txBody>
          <a:bodyPr/>
          <a:lstStyle/>
          <a:p>
            <a:r>
              <a:rPr lang="en-US" dirty="0"/>
              <a:t>definition</a:t>
            </a:r>
          </a:p>
        </p:txBody>
      </p:sp>
      <p:sp>
        <p:nvSpPr>
          <p:cNvPr id="3" name="Content Placeholder 2">
            <a:extLst>
              <a:ext uri="{FF2B5EF4-FFF2-40B4-BE49-F238E27FC236}">
                <a16:creationId xmlns:a16="http://schemas.microsoft.com/office/drawing/2014/main" id="{868BD227-1D60-4A0A-8089-D9FCEB5F6EBB}"/>
              </a:ext>
            </a:extLst>
          </p:cNvPr>
          <p:cNvSpPr>
            <a:spLocks noGrp="1"/>
          </p:cNvSpPr>
          <p:nvPr>
            <p:ph sz="quarter" idx="13"/>
          </p:nvPr>
        </p:nvSpPr>
        <p:spPr>
          <a:xfrm>
            <a:off x="913774" y="2367092"/>
            <a:ext cx="10363826" cy="4290382"/>
          </a:xfrm>
        </p:spPr>
        <p:txBody>
          <a:bodyPr>
            <a:noAutofit/>
          </a:bodyPr>
          <a:lstStyle/>
          <a:p>
            <a:pPr>
              <a:buFont typeface="Wingdings" panose="05000000000000000000" pitchFamily="2" charset="2"/>
              <a:buChar char="Ø"/>
            </a:pPr>
            <a:r>
              <a:rPr lang="en-US" sz="2400" dirty="0">
                <a:latin typeface="Century Gothic" panose="020B0502020202020204" pitchFamily="34" charset="0"/>
              </a:rPr>
              <a:t>Tsfm gene</a:t>
            </a:r>
          </a:p>
          <a:p>
            <a:pPr lvl="1">
              <a:buFont typeface="Wingdings" panose="05000000000000000000" pitchFamily="2" charset="2"/>
              <a:buChar char="Ø"/>
            </a:pPr>
            <a:r>
              <a:rPr lang="en-US" sz="2400" cap="none" dirty="0">
                <a:latin typeface="Century Gothic" panose="020B0502020202020204" pitchFamily="34" charset="0"/>
              </a:rPr>
              <a:t>This is a protein coding gene responsible for encoding a mitochondrial translation elongation factor.</a:t>
            </a:r>
          </a:p>
          <a:p>
            <a:pPr>
              <a:buFont typeface="Wingdings" panose="05000000000000000000" pitchFamily="2" charset="2"/>
              <a:buChar char="Ø"/>
            </a:pPr>
            <a:r>
              <a:rPr lang="en-US" sz="2400" cap="none" dirty="0">
                <a:latin typeface="Century Gothic" panose="020B0502020202020204" pitchFamily="34" charset="0"/>
              </a:rPr>
              <a:t>TSFM GENE MUTATION.</a:t>
            </a:r>
          </a:p>
          <a:p>
            <a:pPr lvl="1">
              <a:buFont typeface="Wingdings" panose="05000000000000000000" pitchFamily="2" charset="2"/>
              <a:buChar char="Ø"/>
            </a:pPr>
            <a:r>
              <a:rPr lang="en-US" sz="2400" cap="none" dirty="0">
                <a:latin typeface="Century Gothic" panose="020B0502020202020204" pitchFamily="34" charset="0"/>
              </a:rPr>
              <a:t>Action by the TSFM gene that is associated with a combined oxidative phosphorylation deficiency. </a:t>
            </a:r>
          </a:p>
          <a:p>
            <a:pPr lvl="1">
              <a:buFont typeface="Wingdings" panose="05000000000000000000" pitchFamily="2" charset="2"/>
              <a:buChar char="Ø"/>
            </a:pPr>
            <a:r>
              <a:rPr lang="en-US" sz="2400" cap="none" dirty="0">
                <a:latin typeface="Century Gothic" panose="020B0502020202020204" pitchFamily="34" charset="0"/>
              </a:rPr>
              <a:t>In cases of alternative splicing leads to multiple transcript variants.  </a:t>
            </a:r>
          </a:p>
        </p:txBody>
      </p:sp>
    </p:spTree>
    <p:extLst>
      <p:ext uri="{BB962C8B-B14F-4D97-AF65-F5344CB8AC3E}">
        <p14:creationId xmlns:p14="http://schemas.microsoft.com/office/powerpoint/2010/main" val="773277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C216D-ED57-485F-AED0-9F6E013F2065}"/>
              </a:ext>
            </a:extLst>
          </p:cNvPr>
          <p:cNvSpPr>
            <a:spLocks noGrp="1"/>
          </p:cNvSpPr>
          <p:nvPr>
            <p:ph type="title"/>
          </p:nvPr>
        </p:nvSpPr>
        <p:spPr>
          <a:xfrm>
            <a:off x="913775" y="618517"/>
            <a:ext cx="10364451" cy="2448533"/>
          </a:xfrm>
        </p:spPr>
        <p:txBody>
          <a:bodyPr>
            <a:normAutofit/>
          </a:bodyPr>
          <a:lstStyle/>
          <a:p>
            <a:r>
              <a:rPr kumimoji="0" lang="en-US" sz="4000" b="1" i="0" u="none" strike="noStrike" kern="1200" cap="all"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biochemistry</a:t>
            </a:r>
            <a:endParaRPr lang="en-US"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085519B-CCBE-49BB-8810-2F71023AB4E9}"/>
              </a:ext>
            </a:extLst>
          </p:cNvPr>
          <p:cNvSpPr>
            <a:spLocks noGrp="1"/>
          </p:cNvSpPr>
          <p:nvPr>
            <p:ph sz="quarter" idx="13"/>
          </p:nvPr>
        </p:nvSpPr>
        <p:spPr>
          <a:xfrm>
            <a:off x="913774" y="3619500"/>
            <a:ext cx="10363826" cy="2171699"/>
          </a:xfrm>
        </p:spPr>
        <p:txBody>
          <a:bodyPr/>
          <a:lstStyle/>
          <a:p>
            <a:pPr lvl="3">
              <a:spcBef>
                <a:spcPts val="1000"/>
              </a:spcBef>
              <a:buClr>
                <a:prstClr val="black"/>
              </a:buClr>
              <a:defRPr/>
            </a:pPr>
            <a:r>
              <a:rPr kumimoji="0" lang="en-US" sz="3400" b="0" i="0" u="none" strike="noStrike" kern="1200" cap="all"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Oxidative phosphorylation </a:t>
            </a:r>
          </a:p>
          <a:p>
            <a:endParaRPr lang="en-US" dirty="0"/>
          </a:p>
        </p:txBody>
      </p:sp>
    </p:spTree>
    <p:extLst>
      <p:ext uri="{BB962C8B-B14F-4D97-AF65-F5344CB8AC3E}">
        <p14:creationId xmlns:p14="http://schemas.microsoft.com/office/powerpoint/2010/main" val="4267814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08EB6-F858-4C01-A6EA-B328DB2EA555}"/>
              </a:ext>
            </a:extLst>
          </p:cNvPr>
          <p:cNvSpPr>
            <a:spLocks noGrp="1"/>
          </p:cNvSpPr>
          <p:nvPr>
            <p:ph type="title"/>
          </p:nvPr>
        </p:nvSpPr>
        <p:spPr>
          <a:xfrm>
            <a:off x="913775" y="618517"/>
            <a:ext cx="10364451" cy="619733"/>
          </a:xfrm>
        </p:spPr>
        <p:txBody>
          <a:bodyPr>
            <a:normAutofit fontScale="90000"/>
          </a:bodyPr>
          <a:lstStyle/>
          <a:p>
            <a:r>
              <a:rPr lang="en-US" dirty="0"/>
              <a:t>Oxidative phosphorylation </a:t>
            </a:r>
            <a:br>
              <a:rPr lang="en-US" dirty="0"/>
            </a:br>
            <a:endParaRPr lang="en-US" dirty="0"/>
          </a:p>
        </p:txBody>
      </p:sp>
      <p:sp>
        <p:nvSpPr>
          <p:cNvPr id="3" name="Content Placeholder 2">
            <a:extLst>
              <a:ext uri="{FF2B5EF4-FFF2-40B4-BE49-F238E27FC236}">
                <a16:creationId xmlns:a16="http://schemas.microsoft.com/office/drawing/2014/main" id="{8E9E1331-2F69-43EA-B63B-782024593E42}"/>
              </a:ext>
            </a:extLst>
          </p:cNvPr>
          <p:cNvSpPr>
            <a:spLocks noGrp="1"/>
          </p:cNvSpPr>
          <p:nvPr>
            <p:ph sz="quarter" idx="13"/>
          </p:nvPr>
        </p:nvSpPr>
        <p:spPr>
          <a:xfrm>
            <a:off x="913774" y="1371600"/>
            <a:ext cx="10363826" cy="4419599"/>
          </a:xfrm>
        </p:spPr>
        <p:txBody>
          <a:bodyPr>
            <a:normAutofit lnSpcReduction="10000"/>
          </a:bodyPr>
          <a:lstStyle/>
          <a:p>
            <a:r>
              <a:rPr lang="en-US" sz="2800" cap="none" dirty="0"/>
              <a:t>This is a termination of a sequence of energy transformation. it can be referred to as respiration or simple respiration in their entirety.</a:t>
            </a:r>
          </a:p>
          <a:p>
            <a:r>
              <a:rPr lang="en-US" sz="2800" cap="none" dirty="0"/>
              <a:t>It is considered to be a metabolic pathway by which there is oxidation of nutrients by cells which use enzymes for the oxidation process. </a:t>
            </a:r>
          </a:p>
          <a:p>
            <a:pPr marL="228600" marR="0" lvl="0" indent="-228600"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Char char="•"/>
              <a:tabLst/>
              <a:defRPr/>
            </a:pPr>
            <a:r>
              <a:rPr lang="en-US" sz="2800" cap="none" dirty="0"/>
              <a:t>During </a:t>
            </a:r>
            <a:r>
              <a:rPr kumimoji="0" lang="en-US" sz="2800" b="0" i="0" u="none" strike="noStrike" kern="1200" cap="none" spc="0" normalizeH="0" baseline="0" noProof="0" dirty="0">
                <a:ln>
                  <a:noFill/>
                </a:ln>
                <a:solidFill>
                  <a:prstClr val="black"/>
                </a:solidFill>
                <a:effectLst/>
                <a:uLnTx/>
                <a:uFillTx/>
                <a:latin typeface="Tw Cen MT" panose="020B0602020104020603"/>
                <a:ea typeface="+mn-ea"/>
                <a:cs typeface="+mn-cs"/>
              </a:rPr>
              <a:t>oxidative phosphorylation, there is the transfer of electrons donors to electron acceptors. For example oxygen in redox reaction that release the energy that is stored in some relatively weak double bonds of oxygen. This is used in the formation of ATP. </a:t>
            </a:r>
            <a:endParaRPr lang="en-US" sz="2800" cap="none" dirty="0"/>
          </a:p>
        </p:txBody>
      </p:sp>
    </p:spTree>
    <p:extLst>
      <p:ext uri="{BB962C8B-B14F-4D97-AF65-F5344CB8AC3E}">
        <p14:creationId xmlns:p14="http://schemas.microsoft.com/office/powerpoint/2010/main" val="4225275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3937C-AFC1-424D-AA0A-47E0ACC71C8D}"/>
              </a:ext>
            </a:extLst>
          </p:cNvPr>
          <p:cNvSpPr>
            <a:spLocks noGrp="1"/>
          </p:cNvSpPr>
          <p:nvPr>
            <p:ph type="title"/>
          </p:nvPr>
        </p:nvSpPr>
        <p:spPr/>
        <p:txBody>
          <a:bodyPr/>
          <a:lstStyle/>
          <a:p>
            <a:r>
              <a:rPr lang="en-US" dirty="0"/>
              <a:t>ELECTRON TRANSPORT CHAIN</a:t>
            </a:r>
          </a:p>
        </p:txBody>
      </p:sp>
      <p:pic>
        <p:nvPicPr>
          <p:cNvPr id="6" name="Content Placeholder 5">
            <a:extLst>
              <a:ext uri="{FF2B5EF4-FFF2-40B4-BE49-F238E27FC236}">
                <a16:creationId xmlns:a16="http://schemas.microsoft.com/office/drawing/2014/main" id="{A271F0E9-E23A-43F8-A998-549E94D7230C}"/>
              </a:ext>
            </a:extLst>
          </p:cNvPr>
          <p:cNvPicPr>
            <a:picLocks noGrp="1" noChangeAspect="1"/>
          </p:cNvPicPr>
          <p:nvPr>
            <p:ph sz="quarter" idx="13"/>
          </p:nvPr>
        </p:nvPicPr>
        <p:blipFill>
          <a:blip r:embed="rId3">
            <a:extLst>
              <a:ext uri="{96DAC541-7B7A-43D3-8B79-37D633B846F1}">
                <asvg:svgBlip xmlns:asvg="http://schemas.microsoft.com/office/drawing/2016/SVG/main" xmlns="" r:embed="rId4"/>
              </a:ext>
            </a:extLst>
          </a:blip>
          <a:stretch>
            <a:fillRect/>
          </a:stretch>
        </p:blipFill>
        <p:spPr>
          <a:xfrm>
            <a:off x="2565070" y="2366963"/>
            <a:ext cx="7327075" cy="3784455"/>
          </a:xfrm>
        </p:spPr>
      </p:pic>
    </p:spTree>
    <p:extLst>
      <p:ext uri="{BB962C8B-B14F-4D97-AF65-F5344CB8AC3E}">
        <p14:creationId xmlns:p14="http://schemas.microsoft.com/office/powerpoint/2010/main" val="4140306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AC510-4062-41C0-A3A7-5E02CA1BC90E}"/>
              </a:ext>
            </a:extLst>
          </p:cNvPr>
          <p:cNvSpPr>
            <a:spLocks noGrp="1"/>
          </p:cNvSpPr>
          <p:nvPr>
            <p:ph type="title"/>
          </p:nvPr>
        </p:nvSpPr>
        <p:spPr/>
        <p:txBody>
          <a:bodyPr/>
          <a:lstStyle/>
          <a:p>
            <a:r>
              <a:rPr lang="en-US" dirty="0"/>
              <a:t>Combined oxidative phosphorylation deficiency</a:t>
            </a:r>
          </a:p>
        </p:txBody>
      </p:sp>
      <p:sp>
        <p:nvSpPr>
          <p:cNvPr id="3" name="Content Placeholder 2">
            <a:extLst>
              <a:ext uri="{FF2B5EF4-FFF2-40B4-BE49-F238E27FC236}">
                <a16:creationId xmlns:a16="http://schemas.microsoft.com/office/drawing/2014/main" id="{9BAD33C9-B73B-46EC-982E-3F741C16EB4F}"/>
              </a:ext>
            </a:extLst>
          </p:cNvPr>
          <p:cNvSpPr>
            <a:spLocks noGrp="1"/>
          </p:cNvSpPr>
          <p:nvPr>
            <p:ph sz="quarter" idx="13"/>
          </p:nvPr>
        </p:nvSpPr>
        <p:spPr>
          <a:xfrm>
            <a:off x="913774" y="2367092"/>
            <a:ext cx="10363826" cy="4490908"/>
          </a:xfrm>
        </p:spPr>
        <p:txBody>
          <a:bodyPr>
            <a:normAutofit/>
          </a:bodyPr>
          <a:lstStyle/>
          <a:p>
            <a:r>
              <a:rPr lang="en-US" sz="2400" cap="none" dirty="0"/>
              <a:t>This is known as infantile hypertrophic cardiomyopathy. </a:t>
            </a:r>
          </a:p>
          <a:p>
            <a:r>
              <a:rPr lang="en-US" sz="2400" cap="none" dirty="0"/>
              <a:t>It is characterized by a reduced level of mitochondrial complexes. </a:t>
            </a:r>
          </a:p>
          <a:p>
            <a:r>
              <a:rPr lang="en-US" sz="2400" cap="none" dirty="0"/>
              <a:t>The signs and symptoms characterized with this condition comprise of an enlarged heart muscle, eye problems, head ache, fatty liver and paralysis of one side of the body. </a:t>
            </a:r>
          </a:p>
          <a:p>
            <a:r>
              <a:rPr lang="en-US" sz="2400" cap="none" dirty="0"/>
              <a:t>The combined oxidative phosphorylation deficiency is caused by the GFM1 gene mutation which is basically leads to mitochondrial dysfunction. </a:t>
            </a:r>
          </a:p>
          <a:p>
            <a:r>
              <a:rPr lang="en-US" sz="2400" cap="none" dirty="0"/>
              <a:t>Such cases can be inherited in a autosomal recessive pattern.</a:t>
            </a:r>
          </a:p>
          <a:p>
            <a:endParaRPr lang="en-US" cap="none" dirty="0"/>
          </a:p>
        </p:txBody>
      </p:sp>
    </p:spTree>
    <p:extLst>
      <p:ext uri="{BB962C8B-B14F-4D97-AF65-F5344CB8AC3E}">
        <p14:creationId xmlns:p14="http://schemas.microsoft.com/office/powerpoint/2010/main" val="1852948240"/>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563</TotalTime>
  <Words>786</Words>
  <Application>Microsoft Office PowerPoint</Application>
  <PresentationFormat>Widescreen</PresentationFormat>
  <Paragraphs>52</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Century Gothic</vt:lpstr>
      <vt:lpstr>Times New Roman</vt:lpstr>
      <vt:lpstr>Tw Cen MT</vt:lpstr>
      <vt:lpstr>Wingdings</vt:lpstr>
      <vt:lpstr>Droplet</vt:lpstr>
      <vt:lpstr>TSFM GENE MUTATION</vt:lpstr>
      <vt:lpstr>AGENDA</vt:lpstr>
      <vt:lpstr>definition</vt:lpstr>
      <vt:lpstr>biochemistry</vt:lpstr>
      <vt:lpstr>Oxidative phosphorylation  </vt:lpstr>
      <vt:lpstr>ELECTRON TRANSPORT CHAIN</vt:lpstr>
      <vt:lpstr>Combined oxidative phosphorylation deficiency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TSFM GENE MUTATION</dc:title>
  <dc:creator>user</dc:creator>
  <cp:lastModifiedBy>hp</cp:lastModifiedBy>
  <cp:revision>49</cp:revision>
  <dcterms:created xsi:type="dcterms:W3CDTF">2020-12-22T08:08:27Z</dcterms:created>
  <dcterms:modified xsi:type="dcterms:W3CDTF">2020-12-22T20:24:24Z</dcterms:modified>
</cp:coreProperties>
</file>